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Facilitating Creativity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402702" y="6282497"/>
            <a:ext cx="10464801" cy="511773"/>
          </a:xfrm>
          <a:prstGeom prst="rect">
            <a:avLst/>
          </a:prstGeom>
        </p:spPr>
        <p:txBody>
          <a:bodyPr/>
          <a:lstStyle>
            <a:lvl1pPr>
              <a:defRPr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Mike Yu, Darby Schumacher, April Yu, Alex Lin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D</a:t>
            </a:r>
            <a:r>
              <a:rPr sz="76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O</a:t>
            </a: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:</a:t>
            </a:r>
          </a:p>
        </p:txBody>
      </p:sp>
      <p:sp>
        <p:nvSpPr>
          <p:cNvPr id="133" name="Shape 133"/>
          <p:cNvSpPr/>
          <p:nvPr/>
        </p:nvSpPr>
        <p:spPr>
          <a:xfrm>
            <a:off x="2209342" y="2443050"/>
            <a:ext cx="4145559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Drew a web of interactions</a:t>
            </a:r>
          </a:p>
        </p:txBody>
      </p:sp>
      <p:sp>
        <p:nvSpPr>
          <p:cNvPr id="134" name="Shape 134"/>
          <p:cNvSpPr/>
          <p:nvPr/>
        </p:nvSpPr>
        <p:spPr>
          <a:xfrm>
            <a:off x="7350410" y="5776272"/>
            <a:ext cx="4022451" cy="51939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Jots inspiration in notebooks</a:t>
            </a:r>
          </a:p>
        </p:txBody>
      </p:sp>
      <p:sp>
        <p:nvSpPr>
          <p:cNvPr id="135" name="Shape 135"/>
          <p:cNvSpPr/>
          <p:nvPr/>
        </p:nvSpPr>
        <p:spPr>
          <a:xfrm>
            <a:off x="6756751" y="8238952"/>
            <a:ext cx="4498394" cy="519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Keeps notebook in back pocket</a:t>
            </a:r>
          </a:p>
        </p:txBody>
      </p:sp>
      <p:sp>
        <p:nvSpPr>
          <p:cNvPr id="136" name="Shape 136"/>
          <p:cNvSpPr/>
          <p:nvPr/>
        </p:nvSpPr>
        <p:spPr>
          <a:xfrm>
            <a:off x="2301906" y="3202526"/>
            <a:ext cx="7606188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Building a treehouse to live in</a:t>
            </a:r>
          </a:p>
        </p:txBody>
      </p:sp>
      <p:sp>
        <p:nvSpPr>
          <p:cNvPr id="137" name="Shape 137"/>
          <p:cNvSpPr/>
          <p:nvPr/>
        </p:nvSpPr>
        <p:spPr>
          <a:xfrm>
            <a:off x="1631939" y="4566645"/>
            <a:ext cx="8016904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Made a giant city collage of the French city of Marseilles </a:t>
            </a:r>
          </a:p>
        </p:txBody>
      </p:sp>
      <p:sp>
        <p:nvSpPr>
          <p:cNvPr id="138" name="Shape 138"/>
          <p:cNvSpPr/>
          <p:nvPr/>
        </p:nvSpPr>
        <p:spPr>
          <a:xfrm>
            <a:off x="2301906" y="7570780"/>
            <a:ext cx="8730684" cy="819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Carved poster into a slab of granite, then built a campfire next to it and then took a photo of it </a:t>
            </a:r>
          </a:p>
        </p:txBody>
      </p:sp>
      <p:sp>
        <p:nvSpPr>
          <p:cNvPr id="139" name="Shape 139"/>
          <p:cNvSpPr/>
          <p:nvPr/>
        </p:nvSpPr>
        <p:spPr>
          <a:xfrm>
            <a:off x="2301906" y="6246313"/>
            <a:ext cx="6782790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Sends photos of things he’s built</a:t>
            </a:r>
          </a:p>
        </p:txBody>
      </p:sp>
      <p:sp>
        <p:nvSpPr>
          <p:cNvPr id="140" name="Shape 140"/>
          <p:cNvSpPr/>
          <p:nvPr/>
        </p:nvSpPr>
        <p:spPr>
          <a:xfrm>
            <a:off x="3586779" y="3881344"/>
            <a:ext cx="5036441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Uses post-its to brainstorm names</a:t>
            </a:r>
          </a:p>
        </p:txBody>
      </p:sp>
      <p:sp>
        <p:nvSpPr>
          <p:cNvPr id="141" name="Shape 141"/>
          <p:cNvSpPr/>
          <p:nvPr/>
        </p:nvSpPr>
        <p:spPr>
          <a:xfrm>
            <a:off x="6752853" y="2768299"/>
            <a:ext cx="4506191" cy="51939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Doesn’t put stuff in her portfolio</a:t>
            </a:r>
          </a:p>
        </p:txBody>
      </p:sp>
      <p:sp>
        <p:nvSpPr>
          <p:cNvPr id="142" name="Shape 142"/>
          <p:cNvSpPr/>
          <p:nvPr/>
        </p:nvSpPr>
        <p:spPr>
          <a:xfrm>
            <a:off x="2668667" y="5148507"/>
            <a:ext cx="8229341" cy="5193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When in Europe, had to wait to get home to share</a:t>
            </a:r>
          </a:p>
        </p:txBody>
      </p:sp>
      <p:sp>
        <p:nvSpPr>
          <p:cNvPr id="143" name="Shape 143"/>
          <p:cNvSpPr/>
          <p:nvPr/>
        </p:nvSpPr>
        <p:spPr>
          <a:xfrm>
            <a:off x="2962933" y="6975573"/>
            <a:ext cx="7606186" cy="51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Writes in “x” reminded me of “y” and it makes me think of “z”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T</a:t>
            </a:r>
            <a:r>
              <a:rPr sz="76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HINK</a:t>
            </a: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:</a:t>
            </a:r>
          </a:p>
        </p:txBody>
      </p:sp>
      <p:sp>
        <p:nvSpPr>
          <p:cNvPr id="146" name="Shape 146"/>
          <p:cNvSpPr/>
          <p:nvPr/>
        </p:nvSpPr>
        <p:spPr>
          <a:xfrm>
            <a:off x="8138202" y="5458243"/>
            <a:ext cx="3394228" cy="528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Even 5% bad is unusable</a:t>
            </a:r>
          </a:p>
        </p:txBody>
      </p:sp>
      <p:sp>
        <p:nvSpPr>
          <p:cNvPr id="147" name="Shape 147"/>
          <p:cNvSpPr/>
          <p:nvPr/>
        </p:nvSpPr>
        <p:spPr>
          <a:xfrm>
            <a:off x="7193803" y="3491140"/>
            <a:ext cx="4561727" cy="528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Everybody knows what app I used</a:t>
            </a:r>
          </a:p>
        </p:txBody>
      </p:sp>
      <p:sp>
        <p:nvSpPr>
          <p:cNvPr id="148" name="Shape 148"/>
          <p:cNvSpPr/>
          <p:nvPr/>
        </p:nvSpPr>
        <p:spPr>
          <a:xfrm>
            <a:off x="1909411" y="7083588"/>
            <a:ext cx="7054710" cy="528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It would be cool if I had better accessibility to my stuff.</a:t>
            </a:r>
          </a:p>
        </p:txBody>
      </p:sp>
      <p:sp>
        <p:nvSpPr>
          <p:cNvPr id="149" name="Shape 149"/>
          <p:cNvSpPr/>
          <p:nvPr/>
        </p:nvSpPr>
        <p:spPr>
          <a:xfrm>
            <a:off x="2228923" y="3979292"/>
            <a:ext cx="9749589" cy="528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Other designers are pissy and don’t like to talk about design process.</a:t>
            </a:r>
          </a:p>
        </p:txBody>
      </p:sp>
      <p:sp>
        <p:nvSpPr>
          <p:cNvPr id="150" name="Shape 150"/>
          <p:cNvSpPr/>
          <p:nvPr/>
        </p:nvSpPr>
        <p:spPr>
          <a:xfrm>
            <a:off x="735082" y="4799629"/>
            <a:ext cx="10918981" cy="528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Sharing is all about genuine moments with close family and friends.</a:t>
            </a:r>
          </a:p>
        </p:txBody>
      </p:sp>
      <p:sp>
        <p:nvSpPr>
          <p:cNvPr id="151" name="Shape 151"/>
          <p:cNvSpPr/>
          <p:nvPr/>
        </p:nvSpPr>
        <p:spPr>
          <a:xfrm>
            <a:off x="4015177" y="6359788"/>
            <a:ext cx="7986518" cy="528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Opposed to sharing highly filtered/edited lives</a:t>
            </a:r>
          </a:p>
        </p:txBody>
      </p:sp>
      <p:sp>
        <p:nvSpPr>
          <p:cNvPr id="152" name="Shape 152"/>
          <p:cNvSpPr/>
          <p:nvPr/>
        </p:nvSpPr>
        <p:spPr>
          <a:xfrm>
            <a:off x="1644227" y="3382668"/>
            <a:ext cx="10918981" cy="528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Good design is too time-consuming</a:t>
            </a:r>
          </a:p>
        </p:txBody>
      </p:sp>
      <p:sp>
        <p:nvSpPr>
          <p:cNvPr id="153" name="Shape 153"/>
          <p:cNvSpPr/>
          <p:nvPr/>
        </p:nvSpPr>
        <p:spPr>
          <a:xfrm>
            <a:off x="1734212" y="2743856"/>
            <a:ext cx="10060990" cy="5282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The most important ideas aren’t ideas that you can perfectly illustrate or write</a:t>
            </a:r>
          </a:p>
        </p:txBody>
      </p:sp>
      <p:sp>
        <p:nvSpPr>
          <p:cNvPr id="154" name="Shape 154"/>
          <p:cNvSpPr/>
          <p:nvPr/>
        </p:nvSpPr>
        <p:spPr>
          <a:xfrm>
            <a:off x="4191222" y="7929299"/>
            <a:ext cx="5824992" cy="52824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Ideas are hard to preserve outside the brain</a:t>
            </a:r>
          </a:p>
        </p:txBody>
      </p:sp>
      <p:sp>
        <p:nvSpPr>
          <p:cNvPr id="155" name="Shape 155"/>
          <p:cNvSpPr/>
          <p:nvPr/>
        </p:nvSpPr>
        <p:spPr>
          <a:xfrm>
            <a:off x="441592" y="5665736"/>
            <a:ext cx="10918980" cy="52824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l">
              <a:defRPr sz="2000">
                <a:solidFill>
                  <a:srgbClr val="3FAAE2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Coming up with ideas is an internal, not external, process.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F</a:t>
            </a:r>
            <a:r>
              <a:rPr sz="76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EEL</a:t>
            </a: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:</a:t>
            </a:r>
          </a:p>
        </p:txBody>
      </p:sp>
      <p:sp>
        <p:nvSpPr>
          <p:cNvPr id="158" name="Shape 158"/>
          <p:cNvSpPr/>
          <p:nvPr/>
        </p:nvSpPr>
        <p:spPr>
          <a:xfrm>
            <a:off x="3088689" y="3043841"/>
            <a:ext cx="3766168" cy="49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Frustration when using phone</a:t>
            </a:r>
          </a:p>
        </p:txBody>
      </p:sp>
      <p:sp>
        <p:nvSpPr>
          <p:cNvPr id="159" name="Shape 159"/>
          <p:cNvSpPr/>
          <p:nvPr/>
        </p:nvSpPr>
        <p:spPr>
          <a:xfrm>
            <a:off x="5089954" y="6057784"/>
            <a:ext cx="4445322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Excitement when finding inspiration</a:t>
            </a:r>
          </a:p>
        </p:txBody>
      </p:sp>
      <p:sp>
        <p:nvSpPr>
          <p:cNvPr id="160" name="Shape 160"/>
          <p:cNvSpPr/>
          <p:nvPr/>
        </p:nvSpPr>
        <p:spPr>
          <a:xfrm>
            <a:off x="3025447" y="4871809"/>
            <a:ext cx="5600658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Hate for lack of layers on mobile design apps</a:t>
            </a:r>
          </a:p>
        </p:txBody>
      </p:sp>
      <p:sp>
        <p:nvSpPr>
          <p:cNvPr id="161" name="Shape 161"/>
          <p:cNvSpPr/>
          <p:nvPr/>
        </p:nvSpPr>
        <p:spPr>
          <a:xfrm>
            <a:off x="3262535" y="3680216"/>
            <a:ext cx="5126483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Appreciation for beauty of hand lettering</a:t>
            </a:r>
          </a:p>
        </p:txBody>
      </p:sp>
      <p:sp>
        <p:nvSpPr>
          <p:cNvPr id="162" name="Shape 162"/>
          <p:cNvSpPr/>
          <p:nvPr/>
        </p:nvSpPr>
        <p:spPr>
          <a:xfrm>
            <a:off x="2630969" y="6611204"/>
            <a:ext cx="6389612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Annoyance at software overhead of Creative Cloud</a:t>
            </a:r>
          </a:p>
        </p:txBody>
      </p:sp>
      <p:sp>
        <p:nvSpPr>
          <p:cNvPr id="163" name="Shape 163"/>
          <p:cNvSpPr/>
          <p:nvPr/>
        </p:nvSpPr>
        <p:spPr>
          <a:xfrm>
            <a:off x="4773172" y="4314436"/>
            <a:ext cx="5600658" cy="4965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l">
              <a:defRPr sz="2000">
                <a:solidFill>
                  <a:srgbClr val="3FAAE2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Spontaneous when deciding to work on a project</a:t>
            </a:r>
          </a:p>
        </p:txBody>
      </p:sp>
      <p:sp>
        <p:nvSpPr>
          <p:cNvPr id="164" name="Shape 164"/>
          <p:cNvSpPr/>
          <p:nvPr/>
        </p:nvSpPr>
        <p:spPr>
          <a:xfrm>
            <a:off x="3611558" y="5473569"/>
            <a:ext cx="6605268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Superiority over designers who are locked into their methods</a:t>
            </a:r>
          </a:p>
        </p:txBody>
      </p:sp>
      <p:sp>
        <p:nvSpPr>
          <p:cNvPr id="165" name="Shape 165"/>
          <p:cNvSpPr/>
          <p:nvPr/>
        </p:nvSpPr>
        <p:spPr>
          <a:xfrm>
            <a:off x="6973910" y="3173522"/>
            <a:ext cx="3166049" cy="49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Disgusted by “fake content”</a:t>
            </a:r>
          </a:p>
        </p:txBody>
      </p:sp>
      <p:sp>
        <p:nvSpPr>
          <p:cNvPr id="166" name="Shape 166"/>
          <p:cNvSpPr/>
          <p:nvPr/>
        </p:nvSpPr>
        <p:spPr>
          <a:xfrm>
            <a:off x="3977682" y="7122182"/>
            <a:ext cx="5729548" cy="49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Proud of status as somebody who breaks the mold</a:t>
            </a:r>
          </a:p>
        </p:txBody>
      </p:sp>
      <p:sp>
        <p:nvSpPr>
          <p:cNvPr id="167" name="Shape 167"/>
          <p:cNvSpPr/>
          <p:nvPr/>
        </p:nvSpPr>
        <p:spPr>
          <a:xfrm>
            <a:off x="4875084" y="7661019"/>
            <a:ext cx="4875061" cy="4965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Gratitude for spontaneity of inspiration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Challenges:</a:t>
            </a:r>
          </a:p>
        </p:txBody>
      </p:sp>
      <p:sp>
        <p:nvSpPr>
          <p:cNvPr id="170" name="Shape 170"/>
          <p:cNvSpPr/>
          <p:nvPr/>
        </p:nvSpPr>
        <p:spPr>
          <a:xfrm>
            <a:off x="1270000" y="2375821"/>
            <a:ext cx="10464800" cy="6449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3FAAE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Hayward finds it challenging to “seek inspiration.”</a:t>
            </a:r>
            <a:endParaRPr b="1" sz="4800">
              <a:solidFill>
                <a:srgbClr val="3FAAE2"/>
              </a:solidFill>
              <a:latin typeface="Neutra Text TF SC Bold"/>
              <a:ea typeface="Neutra Text TF SC Bold"/>
              <a:cs typeface="Neutra Text TF SC Bold"/>
              <a:sym typeface="Neutra Text TF SC Bold"/>
            </a:endParaRPr>
          </a:p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BF2B2B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Jenny finds it challenging to properly record authentic life experiences.</a:t>
            </a:r>
            <a:endParaRPr b="1" sz="4800">
              <a:solidFill>
                <a:srgbClr val="BF2B2B"/>
              </a:solidFill>
              <a:latin typeface="Neutra Text TF SC Bold"/>
              <a:ea typeface="Neutra Text TF SC Bold"/>
              <a:cs typeface="Neutra Text TF SC Bold"/>
              <a:sym typeface="Neutra Text TF SC Bold"/>
            </a:endParaRPr>
          </a:p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2ECC71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Katherine finds it challenging to bring her designs with her.</a:t>
            </a:r>
            <a:endParaRPr b="1" sz="4800">
              <a:solidFill>
                <a:srgbClr val="2ECC71"/>
              </a:solidFill>
              <a:latin typeface="Neutra Text TF SC Bold"/>
              <a:ea typeface="Neutra Text TF SC Bold"/>
              <a:cs typeface="Neutra Text TF SC Bold"/>
              <a:sym typeface="Neutra Text TF SC Bold"/>
            </a:endParaRPr>
          </a:p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DD6900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Ankit finds it challenging to properly record inspiration.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Inferences:</a:t>
            </a:r>
          </a:p>
        </p:txBody>
      </p:sp>
      <p:sp>
        <p:nvSpPr>
          <p:cNvPr id="173" name="Shape 173"/>
          <p:cNvSpPr/>
          <p:nvPr/>
        </p:nvSpPr>
        <p:spPr>
          <a:xfrm>
            <a:off x="1270000" y="2958033"/>
            <a:ext cx="10464800" cy="2081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BF2B2B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Jenny</a:t>
            </a:r>
            <a:r>
              <a:rPr sz="4800">
                <a:solidFill>
                  <a:srgbClr val="FFFFFF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 and </a:t>
            </a:r>
            <a:r>
              <a:rPr sz="4800">
                <a:solidFill>
                  <a:srgbClr val="DD6900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Ankit</a:t>
            </a:r>
            <a:r>
              <a:rPr sz="4800">
                <a:solidFill>
                  <a:srgbClr val="FFFFFF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 share a problem:</a:t>
            </a:r>
            <a:r>
              <a:rPr b="1" sz="4800">
                <a:solidFill>
                  <a:srgbClr val="FFFFFF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 recording experiences leads to losses in translation.</a:t>
            </a:r>
          </a:p>
        </p:txBody>
      </p:sp>
      <p:sp>
        <p:nvSpPr>
          <p:cNvPr id="174" name="Shape 174"/>
          <p:cNvSpPr/>
          <p:nvPr/>
        </p:nvSpPr>
        <p:spPr>
          <a:xfrm>
            <a:off x="1270000" y="6161544"/>
            <a:ext cx="10464800" cy="2081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3FAAE2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Hayward</a:t>
            </a:r>
            <a:r>
              <a:rPr sz="4800">
                <a:solidFill>
                  <a:srgbClr val="FFFFFF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 and </a:t>
            </a:r>
            <a:r>
              <a:rPr sz="4800">
                <a:solidFill>
                  <a:srgbClr val="DD6900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Ankit</a:t>
            </a:r>
            <a:r>
              <a:rPr sz="4800">
                <a:solidFill>
                  <a:srgbClr val="FFFFFF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 share a design belief:</a:t>
            </a:r>
            <a:r>
              <a:rPr b="1" sz="4800">
                <a:solidFill>
                  <a:srgbClr val="FFFFFF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rPr>
              <a:t> inspiration is best when organic.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Potential Tension?</a:t>
            </a:r>
          </a:p>
        </p:txBody>
      </p:sp>
      <p:sp>
        <p:nvSpPr>
          <p:cNvPr id="177" name="Shape 177"/>
          <p:cNvSpPr/>
          <p:nvPr/>
        </p:nvSpPr>
        <p:spPr>
          <a:xfrm>
            <a:off x="1270000" y="3423873"/>
            <a:ext cx="10464800" cy="29058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2ECC71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Katherine</a:t>
            </a:r>
            <a:r>
              <a:rPr sz="4800">
                <a:solidFill>
                  <a:srgbClr val="FFFFFF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rPr>
              <a:t> has a hard time bringing her designs out into the world, while the others seem to have a hard time bringing inspiration back in.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0" y="5248354"/>
            <a:ext cx="13004800" cy="4505246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600"/>
            </a:pPr>
          </a:p>
        </p:txBody>
      </p:sp>
      <p:sp>
        <p:nvSpPr>
          <p:cNvPr id="180" name="Shape 180"/>
          <p:cNvSpPr/>
          <p:nvPr>
            <p:ph type="body" idx="1"/>
          </p:nvPr>
        </p:nvSpPr>
        <p:spPr>
          <a:xfrm>
            <a:off x="1270000" y="646404"/>
            <a:ext cx="10464800" cy="51177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3F4646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3F4646"/>
                </a:solidFill>
              </a:rPr>
              <a:t>We know: The world is changing fast.</a:t>
            </a:r>
          </a:p>
        </p:txBody>
      </p:sp>
      <p:sp>
        <p:nvSpPr>
          <p:cNvPr id="181" name="Shape 181"/>
          <p:cNvSpPr/>
          <p:nvPr/>
        </p:nvSpPr>
        <p:spPr>
          <a:xfrm>
            <a:off x="1270000" y="1210042"/>
            <a:ext cx="10464800" cy="511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200">
                <a:solidFill>
                  <a:srgbClr val="7F8C8D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7F8C8D"/>
                </a:solidFill>
              </a:rPr>
              <a:t>In particular: People move more.</a:t>
            </a:r>
          </a:p>
        </p:txBody>
      </p:sp>
      <p:sp>
        <p:nvSpPr>
          <p:cNvPr id="182" name="Shape 182"/>
          <p:cNvSpPr/>
          <p:nvPr/>
        </p:nvSpPr>
        <p:spPr>
          <a:xfrm>
            <a:off x="1270000" y="1773680"/>
            <a:ext cx="10464800" cy="13766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4800">
                <a:solidFill>
                  <a:srgbClr val="C3C9C9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C3C9C9"/>
                </a:solidFill>
              </a:rPr>
              <a:t>How might we leverage this shift to enable people to be more creative?</a:t>
            </a:r>
          </a:p>
        </p:txBody>
      </p:sp>
      <p:sp>
        <p:nvSpPr>
          <p:cNvPr id="183" name="Shape 183"/>
          <p:cNvSpPr/>
          <p:nvPr/>
        </p:nvSpPr>
        <p:spPr>
          <a:xfrm>
            <a:off x="1270000" y="3765852"/>
            <a:ext cx="10464800" cy="8669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200"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FFFFFF"/>
                </a:solidFill>
              </a:rPr>
              <a:t>We Noticed: People getting to see more increases opportunities for organic inspiration!</a:t>
            </a:r>
          </a:p>
        </p:txBody>
      </p:sp>
      <p:sp>
        <p:nvSpPr>
          <p:cNvPr id="184" name="Shape 184"/>
          <p:cNvSpPr/>
          <p:nvPr/>
        </p:nvSpPr>
        <p:spPr>
          <a:xfrm>
            <a:off x="1270000" y="6292144"/>
            <a:ext cx="10464800" cy="2417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572516">
              <a:defRPr b="1" sz="4704">
                <a:solidFill>
                  <a:srgbClr val="000000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/>
            </a:pPr>
            <a:r>
              <a:rPr b="1" sz="4704"/>
              <a:t>We believe: It would be game-changing if designers could seamlessly bring inspiration from the real world home with them in an authentic way.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Team: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xfrm>
            <a:off x="2157156" y="1907891"/>
            <a:ext cx="3810001" cy="511773"/>
          </a:xfrm>
          <a:prstGeom prst="rect">
            <a:avLst/>
          </a:prstGeom>
        </p:spPr>
        <p:txBody>
          <a:bodyPr/>
          <a:lstStyle>
            <a:lvl1pPr defTabSz="531622">
              <a:defRPr sz="3640">
                <a:latin typeface="Neutra Text TF SC Alt"/>
                <a:ea typeface="Neutra Text TF SC Alt"/>
                <a:cs typeface="Neutra Text TF SC Alt"/>
                <a:sym typeface="Neutra Text TF SC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40">
                <a:solidFill>
                  <a:srgbClr val="FFFFFF"/>
                </a:solidFill>
              </a:rPr>
              <a:t>Mike Yu</a:t>
            </a:r>
          </a:p>
        </p:txBody>
      </p:sp>
      <p:sp>
        <p:nvSpPr>
          <p:cNvPr id="37" name="Shape 37"/>
          <p:cNvSpPr/>
          <p:nvPr/>
        </p:nvSpPr>
        <p:spPr>
          <a:xfrm>
            <a:off x="7037643" y="1907097"/>
            <a:ext cx="3810001" cy="51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519937">
              <a:defRPr sz="3559">
                <a:latin typeface="Neutra Text TF SC Alt"/>
                <a:ea typeface="Neutra Text TF SC Alt"/>
                <a:cs typeface="Neutra Text TF SC Alt"/>
                <a:sym typeface="Neutra Text TF SC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59">
                <a:solidFill>
                  <a:srgbClr val="FFFFFF"/>
                </a:solidFill>
              </a:rPr>
              <a:t>Darby Schumacher</a:t>
            </a:r>
          </a:p>
        </p:txBody>
      </p:sp>
      <p:sp>
        <p:nvSpPr>
          <p:cNvPr id="38" name="Shape 38"/>
          <p:cNvSpPr/>
          <p:nvPr/>
        </p:nvSpPr>
        <p:spPr>
          <a:xfrm>
            <a:off x="2157156" y="5813717"/>
            <a:ext cx="3810001" cy="511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531622">
              <a:defRPr sz="3640">
                <a:latin typeface="Neutra Text TF SC Alt"/>
                <a:ea typeface="Neutra Text TF SC Alt"/>
                <a:cs typeface="Neutra Text TF SC Alt"/>
                <a:sym typeface="Neutra Text TF SC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40">
                <a:solidFill>
                  <a:srgbClr val="FFFFFF"/>
                </a:solidFill>
              </a:rPr>
              <a:t>April Yu</a:t>
            </a:r>
          </a:p>
        </p:txBody>
      </p:sp>
      <p:sp>
        <p:nvSpPr>
          <p:cNvPr id="39" name="Shape 39"/>
          <p:cNvSpPr/>
          <p:nvPr/>
        </p:nvSpPr>
        <p:spPr>
          <a:xfrm>
            <a:off x="7037643" y="5812923"/>
            <a:ext cx="3810001" cy="51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531622">
              <a:defRPr sz="3640">
                <a:latin typeface="Neutra Text TF SC Alt"/>
                <a:ea typeface="Neutra Text TF SC Alt"/>
                <a:cs typeface="Neutra Text TF SC Alt"/>
                <a:sym typeface="Neutra Text TF SC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40">
                <a:solidFill>
                  <a:srgbClr val="FFFFFF"/>
                </a:solidFill>
              </a:rPr>
              <a:t>Alex Lin</a:t>
            </a:r>
          </a:p>
        </p:txBody>
      </p:sp>
      <p:pic>
        <p:nvPicPr>
          <p:cNvPr id="40" name="pasted-image.jpg"/>
          <p:cNvPicPr/>
          <p:nvPr/>
        </p:nvPicPr>
        <p:blipFill>
          <a:blip r:embed="rId2">
            <a:extLst/>
          </a:blip>
          <a:srcRect l="25023" t="0" r="0" b="0"/>
          <a:stretch>
            <a:fillRect/>
          </a:stretch>
        </p:blipFill>
        <p:spPr>
          <a:xfrm>
            <a:off x="2792156" y="6752913"/>
            <a:ext cx="2540001" cy="2540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" name="pasted-image.jpg"/>
          <p:cNvPicPr/>
          <p:nvPr/>
        </p:nvPicPr>
        <p:blipFill>
          <a:blip r:embed="rId3">
            <a:extLst/>
          </a:blip>
          <a:srcRect l="0" t="0" r="33399" b="0"/>
          <a:stretch>
            <a:fillRect/>
          </a:stretch>
        </p:blipFill>
        <p:spPr>
          <a:xfrm>
            <a:off x="7672643" y="2844904"/>
            <a:ext cx="2540001" cy="2541914"/>
          </a:xfrm>
          <a:prstGeom prst="rect">
            <a:avLst/>
          </a:prstGeom>
          <a:ln w="12700">
            <a:miter lim="400000"/>
          </a:ln>
        </p:spPr>
      </p:pic>
      <p:pic>
        <p:nvPicPr>
          <p:cNvPr id="42" name="pasted-image.jpg"/>
          <p:cNvPicPr/>
          <p:nvPr/>
        </p:nvPicPr>
        <p:blipFill>
          <a:blip r:embed="rId4">
            <a:extLst/>
          </a:blip>
          <a:srcRect l="0" t="0" r="0" b="33162"/>
          <a:stretch>
            <a:fillRect/>
          </a:stretch>
        </p:blipFill>
        <p:spPr>
          <a:xfrm>
            <a:off x="7672643" y="6750730"/>
            <a:ext cx="2540001" cy="2543399"/>
          </a:xfrm>
          <a:prstGeom prst="rect">
            <a:avLst/>
          </a:prstGeom>
          <a:ln w="12700">
            <a:miter lim="400000"/>
          </a:ln>
        </p:spPr>
      </p:pic>
      <p:pic>
        <p:nvPicPr>
          <p:cNvPr id="43" name="pasted-image.jp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792156" y="2847682"/>
            <a:ext cx="2540001" cy="254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Design Problem: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xfrm>
            <a:off x="1270000" y="2990806"/>
            <a:ext cx="10464800" cy="511774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7F8C8D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7F8C8D"/>
                </a:solidFill>
              </a:rPr>
              <a:t>We know: The world is changing fast.</a:t>
            </a:r>
          </a:p>
        </p:txBody>
      </p:sp>
      <p:sp>
        <p:nvSpPr>
          <p:cNvPr id="47" name="Shape 47"/>
          <p:cNvSpPr/>
          <p:nvPr/>
        </p:nvSpPr>
        <p:spPr>
          <a:xfrm>
            <a:off x="1270000" y="4188465"/>
            <a:ext cx="10464800" cy="511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3200">
                <a:solidFill>
                  <a:srgbClr val="C3C9C9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3200">
                <a:solidFill>
                  <a:srgbClr val="C3C9C9"/>
                </a:solidFill>
              </a:rPr>
              <a:t>In particular: People move more.</a:t>
            </a:r>
          </a:p>
        </p:txBody>
      </p:sp>
      <p:sp>
        <p:nvSpPr>
          <p:cNvPr id="48" name="Shape 48"/>
          <p:cNvSpPr/>
          <p:nvPr/>
        </p:nvSpPr>
        <p:spPr>
          <a:xfrm>
            <a:off x="1270000" y="5386124"/>
            <a:ext cx="10464800" cy="13766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defRPr b="1" sz="4800"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800">
                <a:solidFill>
                  <a:srgbClr val="FFFFFF"/>
                </a:solidFill>
              </a:rPr>
              <a:t>How might we leverage this shift to enable people to be more creative?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solidFill>
                  <a:srgbClr val="3FAAE2"/>
                </a:solidFill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3FAAE2"/>
                </a:solidFill>
              </a:rPr>
              <a:t>Hayward Gatch</a:t>
            </a:r>
          </a:p>
        </p:txBody>
      </p:sp>
      <p:pic>
        <p:nvPicPr>
          <p:cNvPr id="51" name="pasted-image.jpg"/>
          <p:cNvPicPr/>
          <p:nvPr/>
        </p:nvPicPr>
        <p:blipFill>
          <a:blip r:embed="rId2">
            <a:extLst/>
          </a:blip>
          <a:srcRect l="0" t="5482" r="0" b="19541"/>
          <a:stretch>
            <a:fillRect/>
          </a:stretch>
        </p:blipFill>
        <p:spPr>
          <a:xfrm>
            <a:off x="1384300" y="1816100"/>
            <a:ext cx="4089400" cy="4088081"/>
          </a:xfrm>
          <a:prstGeom prst="rect">
            <a:avLst/>
          </a:prstGeom>
          <a:ln w="12700">
            <a:miter lim="400000"/>
          </a:ln>
        </p:spPr>
      </p:pic>
      <p:sp>
        <p:nvSpPr>
          <p:cNvPr id="52" name="Shape 52"/>
          <p:cNvSpPr/>
          <p:nvPr/>
        </p:nvSpPr>
        <p:spPr>
          <a:xfrm>
            <a:off x="6502400" y="2722064"/>
            <a:ext cx="3503981" cy="113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Age: 22</a:t>
            </a:r>
            <a:endParaRPr sz="3600">
              <a:solidFill>
                <a:srgbClr val="FFFFFF"/>
              </a:solidFill>
              <a:latin typeface="Neutra Text Alt"/>
              <a:ea typeface="Neutra Text Alt"/>
              <a:cs typeface="Neutra Text Alt"/>
              <a:sym typeface="Neutra Text Alt"/>
            </a:endParaRPr>
          </a:p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Graphic Designer</a:t>
            </a:r>
          </a:p>
        </p:txBody>
      </p:sp>
      <p:sp>
        <p:nvSpPr>
          <p:cNvPr id="53" name="Shape 53"/>
          <p:cNvSpPr/>
          <p:nvPr/>
        </p:nvSpPr>
        <p:spPr>
          <a:xfrm>
            <a:off x="1270000" y="6724871"/>
            <a:ext cx="10464801" cy="155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l" defTabSz="457200">
              <a:defRPr b="1" sz="4000">
                <a:solidFill>
                  <a:srgbClr val="3FAAE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3FAAE2"/>
                </a:solidFill>
              </a:rPr>
              <a:t>“Lots of people spend an atrocious amount of time on Tumblr and Pinterest; a lot of them do ludicrous research.”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solidFill>
                  <a:srgbClr val="BF2B2B"/>
                </a:solidFill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BF2B2B"/>
                </a:solidFill>
              </a:rPr>
              <a:t>Jenny Astrachan</a:t>
            </a:r>
          </a:p>
        </p:txBody>
      </p:sp>
      <p:pic>
        <p:nvPicPr>
          <p:cNvPr id="56" name="Screen Shot 2015-10-01 at 5.30.21 PM.png"/>
          <p:cNvPicPr/>
          <p:nvPr/>
        </p:nvPicPr>
        <p:blipFill>
          <a:blip r:embed="rId2">
            <a:extLst/>
          </a:blip>
          <a:srcRect l="25959" t="1599" r="0" b="0"/>
          <a:stretch>
            <a:fillRect/>
          </a:stretch>
        </p:blipFill>
        <p:spPr>
          <a:xfrm>
            <a:off x="1378087" y="1821326"/>
            <a:ext cx="4089557" cy="4084978"/>
          </a:xfrm>
          <a:prstGeom prst="rect">
            <a:avLst/>
          </a:prstGeom>
          <a:ln w="12700">
            <a:miter lim="400000"/>
          </a:ln>
        </p:spPr>
      </p:pic>
      <p:sp>
        <p:nvSpPr>
          <p:cNvPr id="57" name="Shape 57"/>
          <p:cNvSpPr/>
          <p:nvPr/>
        </p:nvSpPr>
        <p:spPr>
          <a:xfrm>
            <a:off x="6502400" y="2722064"/>
            <a:ext cx="3680460" cy="113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Age: 22</a:t>
            </a:r>
            <a:endParaRPr sz="3600">
              <a:solidFill>
                <a:srgbClr val="FFFFFF"/>
              </a:solidFill>
              <a:latin typeface="Neutra Text Alt"/>
              <a:ea typeface="Neutra Text Alt"/>
              <a:cs typeface="Neutra Text Alt"/>
              <a:sym typeface="Neutra Text Alt"/>
            </a:endParaRPr>
          </a:p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Software Engineer</a:t>
            </a:r>
          </a:p>
        </p:txBody>
      </p:sp>
      <p:sp>
        <p:nvSpPr>
          <p:cNvPr id="58" name="Shape 58"/>
          <p:cNvSpPr/>
          <p:nvPr/>
        </p:nvSpPr>
        <p:spPr>
          <a:xfrm>
            <a:off x="1270000" y="6724871"/>
            <a:ext cx="10464801" cy="155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l" defTabSz="457200">
              <a:defRPr b="1" sz="4000">
                <a:solidFill>
                  <a:srgbClr val="BF2B2B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BF2B2B"/>
                </a:solidFill>
              </a:rPr>
              <a:t>“I wish there was a genuine form of content creation and sharing, as opposed to a highly-filtered version of life.”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IMG_2104.png"/>
          <p:cNvPicPr/>
          <p:nvPr/>
        </p:nvPicPr>
        <p:blipFill>
          <a:blip r:embed="rId2">
            <a:extLst/>
          </a:blip>
          <a:srcRect l="17776" t="34164" r="0" b="3961"/>
          <a:stretch>
            <a:fillRect/>
          </a:stretch>
        </p:blipFill>
        <p:spPr>
          <a:xfrm>
            <a:off x="1378087" y="1812198"/>
            <a:ext cx="4089401" cy="4103107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hape 61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solidFill>
                  <a:srgbClr val="2ECC71"/>
                </a:solidFill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2ECC71"/>
                </a:solidFill>
              </a:rPr>
              <a:t>Katherine Liu</a:t>
            </a:r>
          </a:p>
        </p:txBody>
      </p:sp>
      <p:sp>
        <p:nvSpPr>
          <p:cNvPr id="62" name="Shape 62"/>
          <p:cNvSpPr/>
          <p:nvPr/>
        </p:nvSpPr>
        <p:spPr>
          <a:xfrm>
            <a:off x="6502400" y="2722064"/>
            <a:ext cx="1832915" cy="113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Age: 19</a:t>
            </a:r>
            <a:endParaRPr sz="3600">
              <a:solidFill>
                <a:srgbClr val="FFFFFF"/>
              </a:solidFill>
              <a:latin typeface="Neutra Text Alt"/>
              <a:ea typeface="Neutra Text Alt"/>
              <a:cs typeface="Neutra Text Alt"/>
              <a:sym typeface="Neutra Text Alt"/>
            </a:endParaRPr>
          </a:p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Designer</a:t>
            </a:r>
          </a:p>
        </p:txBody>
      </p:sp>
      <p:sp>
        <p:nvSpPr>
          <p:cNvPr id="63" name="Shape 63"/>
          <p:cNvSpPr/>
          <p:nvPr/>
        </p:nvSpPr>
        <p:spPr>
          <a:xfrm>
            <a:off x="1270000" y="6724871"/>
            <a:ext cx="10464801" cy="155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l" defTabSz="457200">
              <a:defRPr b="1" sz="4000">
                <a:solidFill>
                  <a:srgbClr val="2ECC71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2ECC71"/>
                </a:solidFill>
              </a:rPr>
              <a:t>“Sometimes I do want to access pictures in conversation. I know I could use Carousel or Dropbox, but they kind of suck.”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Messages Image(447163818).png"/>
          <p:cNvPicPr/>
          <p:nvPr/>
        </p:nvPicPr>
        <p:blipFill>
          <a:blip r:embed="rId2">
            <a:extLst/>
          </a:blip>
          <a:srcRect l="10363" t="0" r="23229" b="0"/>
          <a:stretch>
            <a:fillRect/>
          </a:stretch>
        </p:blipFill>
        <p:spPr>
          <a:xfrm>
            <a:off x="1371142" y="1812198"/>
            <a:ext cx="4103377" cy="4103323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solidFill>
                  <a:srgbClr val="DD6900"/>
                </a:solidFill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DD6900"/>
                </a:solidFill>
              </a:rPr>
              <a:t>Ankit Shah</a:t>
            </a:r>
          </a:p>
        </p:txBody>
      </p:sp>
      <p:sp>
        <p:nvSpPr>
          <p:cNvPr id="67" name="Shape 67"/>
          <p:cNvSpPr/>
          <p:nvPr/>
        </p:nvSpPr>
        <p:spPr>
          <a:xfrm>
            <a:off x="6502400" y="2722064"/>
            <a:ext cx="5460797" cy="1134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Age: 24</a:t>
            </a:r>
            <a:endParaRPr sz="3600">
              <a:solidFill>
                <a:srgbClr val="FFFFFF"/>
              </a:solidFill>
              <a:latin typeface="Neutra Text Alt"/>
              <a:ea typeface="Neutra Text Alt"/>
              <a:cs typeface="Neutra Text Alt"/>
              <a:sym typeface="Neutra Text Alt"/>
            </a:endParaRPr>
          </a:p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  <a:latin typeface="Neutra Text Alt"/>
                <a:ea typeface="Neutra Text Alt"/>
                <a:cs typeface="Neutra Text Alt"/>
                <a:sym typeface="Neutra Text Alt"/>
              </a:rPr>
              <a:t>Founder, Tea with Strangers</a:t>
            </a:r>
          </a:p>
        </p:txBody>
      </p:sp>
      <p:sp>
        <p:nvSpPr>
          <p:cNvPr id="68" name="Shape 68"/>
          <p:cNvSpPr/>
          <p:nvPr/>
        </p:nvSpPr>
        <p:spPr>
          <a:xfrm>
            <a:off x="1270000" y="6724871"/>
            <a:ext cx="10464801" cy="15529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l" defTabSz="457200">
              <a:defRPr b="1" sz="4000">
                <a:solidFill>
                  <a:srgbClr val="DD6900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000">
                <a:solidFill>
                  <a:srgbClr val="DD6900"/>
                </a:solidFill>
              </a:rPr>
              <a:t>“the most important thing about creative ideas is remembering a few key context points about where they came from.”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>
            <a:lvl1pPr algn="l">
              <a:defRPr sz="7600">
                <a:latin typeface="Montserrat-Regular"/>
                <a:ea typeface="Montserrat-Regular"/>
                <a:cs typeface="Montserrat-Regular"/>
                <a:sym typeface="Montserrat-Regular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600">
                <a:solidFill>
                  <a:srgbClr val="FFFFFF"/>
                </a:solidFill>
              </a:rPr>
              <a:t>Empathy Map:</a:t>
            </a:r>
          </a:p>
        </p:txBody>
      </p:sp>
      <p:grpSp>
        <p:nvGrpSpPr>
          <p:cNvPr id="77" name="Group 77"/>
          <p:cNvGrpSpPr/>
          <p:nvPr/>
        </p:nvGrpSpPr>
        <p:grpSpPr>
          <a:xfrm>
            <a:off x="2057771" y="1792240"/>
            <a:ext cx="8890002" cy="7620001"/>
            <a:chOff x="0" y="0"/>
            <a:chExt cx="8890000" cy="7620000"/>
          </a:xfrm>
        </p:grpSpPr>
        <p:sp>
          <p:nvSpPr>
            <p:cNvPr id="71" name="Shape 71"/>
            <p:cNvSpPr/>
            <p:nvPr/>
          </p:nvSpPr>
          <p:spPr>
            <a:xfrm>
              <a:off x="0" y="0"/>
              <a:ext cx="4445000" cy="941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lvl="2" algn="l">
                <a:defRPr sz="1800">
                  <a:solidFill>
                    <a:srgbClr val="000000"/>
                  </a:solidFill>
                </a:defRPr>
              </a:pP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S</a:t>
              </a:r>
              <a:r>
                <a:rPr sz="45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AY</a:t>
              </a: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:</a:t>
              </a:r>
            </a:p>
          </p:txBody>
        </p:sp>
        <p:sp>
          <p:nvSpPr>
            <p:cNvPr id="72" name="Shape 72"/>
            <p:cNvSpPr/>
            <p:nvPr/>
          </p:nvSpPr>
          <p:spPr>
            <a:xfrm>
              <a:off x="4445000" y="0"/>
              <a:ext cx="4445000" cy="941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lvl="2" algn="l">
                <a:defRPr sz="1800">
                  <a:solidFill>
                    <a:srgbClr val="000000"/>
                  </a:solidFill>
                </a:defRPr>
              </a:pP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D</a:t>
              </a:r>
              <a:r>
                <a:rPr sz="45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O</a:t>
              </a: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:</a:t>
              </a:r>
            </a:p>
          </p:txBody>
        </p:sp>
        <p:sp>
          <p:nvSpPr>
            <p:cNvPr id="73" name="Shape 73"/>
            <p:cNvSpPr/>
            <p:nvPr/>
          </p:nvSpPr>
          <p:spPr>
            <a:xfrm>
              <a:off x="0" y="3810000"/>
              <a:ext cx="4445000" cy="941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lvl="2" algn="l">
                <a:defRPr sz="1800">
                  <a:solidFill>
                    <a:srgbClr val="000000"/>
                  </a:solidFill>
                </a:defRPr>
              </a:pP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T</a:t>
              </a:r>
              <a:r>
                <a:rPr sz="45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HINK</a:t>
              </a: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:</a:t>
              </a:r>
            </a:p>
          </p:txBody>
        </p:sp>
        <p:sp>
          <p:nvSpPr>
            <p:cNvPr id="74" name="Shape 74"/>
            <p:cNvSpPr/>
            <p:nvPr/>
          </p:nvSpPr>
          <p:spPr>
            <a:xfrm>
              <a:off x="4445000" y="3810000"/>
              <a:ext cx="4445000" cy="9419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/>
            <a:p>
              <a:pPr lvl="2" algn="l">
                <a:defRPr sz="1800">
                  <a:solidFill>
                    <a:srgbClr val="000000"/>
                  </a:solidFill>
                </a:defRPr>
              </a:pP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F</a:t>
              </a:r>
              <a:r>
                <a:rPr sz="45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EEL</a:t>
              </a:r>
              <a:r>
                <a:rPr sz="5000">
                  <a:solidFill>
                    <a:srgbClr val="FFFFFF"/>
                  </a:solidFill>
                  <a:latin typeface="Montserrat-Regular"/>
                  <a:ea typeface="Montserrat-Regular"/>
                  <a:cs typeface="Montserrat-Regular"/>
                  <a:sym typeface="Montserrat-Regular"/>
                </a:rPr>
                <a:t>:</a:t>
              </a:r>
            </a:p>
          </p:txBody>
        </p:sp>
        <p:sp>
          <p:nvSpPr>
            <p:cNvPr id="75" name="Shape 75"/>
            <p:cNvSpPr/>
            <p:nvPr/>
          </p:nvSpPr>
          <p:spPr>
            <a:xfrm flipV="1">
              <a:off x="4445000" y="0"/>
              <a:ext cx="1" cy="7620000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-1" y="3797300"/>
              <a:ext cx="8890002" cy="12700"/>
            </a:xfrm>
            <a:prstGeom prst="line">
              <a:avLst/>
            </a:prstGeom>
            <a:noFill/>
            <a:ln w="25400" cap="flat">
              <a:solidFill>
                <a:srgbClr val="FFFFFF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>
                <a:defRPr sz="2600"/>
              </a:pPr>
            </a:p>
          </p:txBody>
        </p:sp>
      </p:grpSp>
      <p:sp>
        <p:nvSpPr>
          <p:cNvPr id="78" name="Shape 78"/>
          <p:cNvSpPr/>
          <p:nvPr/>
        </p:nvSpPr>
        <p:spPr>
          <a:xfrm>
            <a:off x="2884746" y="4224273"/>
            <a:ext cx="2930399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“Remembering a few anchors of the idea is important”</a:t>
            </a:r>
          </a:p>
        </p:txBody>
      </p:sp>
      <p:sp>
        <p:nvSpPr>
          <p:cNvPr id="79" name="Shape 79"/>
          <p:cNvSpPr/>
          <p:nvPr/>
        </p:nvSpPr>
        <p:spPr>
          <a:xfrm>
            <a:off x="6819413" y="2776286"/>
            <a:ext cx="152273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Drew a web of interactions</a:t>
            </a:r>
          </a:p>
        </p:txBody>
      </p:sp>
      <p:sp>
        <p:nvSpPr>
          <p:cNvPr id="80" name="Shape 80"/>
          <p:cNvSpPr/>
          <p:nvPr/>
        </p:nvSpPr>
        <p:spPr>
          <a:xfrm>
            <a:off x="8996660" y="4187909"/>
            <a:ext cx="1610488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Jots inspiration in notebooks</a:t>
            </a:r>
          </a:p>
        </p:txBody>
      </p:sp>
      <p:sp>
        <p:nvSpPr>
          <p:cNvPr id="81" name="Shape 81"/>
          <p:cNvSpPr/>
          <p:nvPr/>
        </p:nvSpPr>
        <p:spPr>
          <a:xfrm>
            <a:off x="8745246" y="5230857"/>
            <a:ext cx="1755649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Keeps notebook in back pocket</a:t>
            </a:r>
          </a:p>
        </p:txBody>
      </p:sp>
      <p:sp>
        <p:nvSpPr>
          <p:cNvPr id="82" name="Shape 82"/>
          <p:cNvSpPr/>
          <p:nvPr/>
        </p:nvSpPr>
        <p:spPr>
          <a:xfrm>
            <a:off x="6874061" y="6520656"/>
            <a:ext cx="1668400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Frustration when using phone</a:t>
            </a:r>
          </a:p>
        </p:txBody>
      </p:sp>
      <p:sp>
        <p:nvSpPr>
          <p:cNvPr id="83" name="Shape 83"/>
          <p:cNvSpPr/>
          <p:nvPr/>
        </p:nvSpPr>
        <p:spPr>
          <a:xfrm>
            <a:off x="4537241" y="7609399"/>
            <a:ext cx="1413384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Even 5% bad is unusable</a:t>
            </a:r>
          </a:p>
        </p:txBody>
      </p:sp>
      <p:sp>
        <p:nvSpPr>
          <p:cNvPr id="84" name="Shape 84"/>
          <p:cNvSpPr/>
          <p:nvPr/>
        </p:nvSpPr>
        <p:spPr>
          <a:xfrm>
            <a:off x="7760614" y="7855822"/>
            <a:ext cx="1969263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Excitement when finding inspiration</a:t>
            </a:r>
          </a:p>
        </p:txBody>
      </p:sp>
      <p:sp>
        <p:nvSpPr>
          <p:cNvPr id="85" name="Shape 85"/>
          <p:cNvSpPr/>
          <p:nvPr/>
        </p:nvSpPr>
        <p:spPr>
          <a:xfrm>
            <a:off x="6846044" y="7330440"/>
            <a:ext cx="2481073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Hate for lack of layers on mobile design apps</a:t>
            </a:r>
          </a:p>
        </p:txBody>
      </p:sp>
      <p:sp>
        <p:nvSpPr>
          <p:cNvPr id="86" name="Shape 86"/>
          <p:cNvSpPr/>
          <p:nvPr/>
        </p:nvSpPr>
        <p:spPr>
          <a:xfrm>
            <a:off x="4143986" y="6790282"/>
            <a:ext cx="1899540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Everybody knows what app I used</a:t>
            </a:r>
          </a:p>
        </p:txBody>
      </p:sp>
      <p:sp>
        <p:nvSpPr>
          <p:cNvPr id="87" name="Shape 87"/>
          <p:cNvSpPr/>
          <p:nvPr/>
        </p:nvSpPr>
        <p:spPr>
          <a:xfrm>
            <a:off x="6951074" y="6802568"/>
            <a:ext cx="2271015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Appreciation for beauty of hand lettering</a:t>
            </a:r>
          </a:p>
        </p:txBody>
      </p:sp>
      <p:sp>
        <p:nvSpPr>
          <p:cNvPr id="88" name="Shape 88"/>
          <p:cNvSpPr/>
          <p:nvPr/>
        </p:nvSpPr>
        <p:spPr>
          <a:xfrm>
            <a:off x="1697513" y="2649994"/>
            <a:ext cx="903225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“Kerning sucks”</a:t>
            </a:r>
          </a:p>
        </p:txBody>
      </p:sp>
      <p:sp>
        <p:nvSpPr>
          <p:cNvPr id="89" name="Shape 89"/>
          <p:cNvSpPr/>
          <p:nvPr/>
        </p:nvSpPr>
        <p:spPr>
          <a:xfrm>
            <a:off x="6671292" y="8100986"/>
            <a:ext cx="2830577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Annoyance at software overhead of Creative Cloud</a:t>
            </a:r>
          </a:p>
        </p:txBody>
      </p:sp>
      <p:sp>
        <p:nvSpPr>
          <p:cNvPr id="90" name="Shape 90"/>
          <p:cNvSpPr/>
          <p:nvPr/>
        </p:nvSpPr>
        <p:spPr>
          <a:xfrm>
            <a:off x="1454523" y="4528548"/>
            <a:ext cx="4546751" cy="34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“Every time I want to use photoshop or illustrator there is some sort of update that I need to install and it takes 15 minutes.”</a:t>
            </a:r>
          </a:p>
        </p:txBody>
      </p:sp>
      <p:sp>
        <p:nvSpPr>
          <p:cNvPr id="91" name="Shape 91"/>
          <p:cNvSpPr/>
          <p:nvPr/>
        </p:nvSpPr>
        <p:spPr>
          <a:xfrm>
            <a:off x="1943523" y="8286206"/>
            <a:ext cx="2937638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It would be cool if I had better accessibility to my stuff.</a:t>
            </a:r>
          </a:p>
        </p:txBody>
      </p:sp>
      <p:sp>
        <p:nvSpPr>
          <p:cNvPr id="92" name="Shape 92"/>
          <p:cNvSpPr/>
          <p:nvPr/>
        </p:nvSpPr>
        <p:spPr>
          <a:xfrm>
            <a:off x="1495848" y="3612082"/>
            <a:ext cx="3832988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“I know I could use Carousel or the dropbox app, but they kind of suck.”</a:t>
            </a:r>
          </a:p>
        </p:txBody>
      </p:sp>
      <p:sp>
        <p:nvSpPr>
          <p:cNvPr id="93" name="Shape 93"/>
          <p:cNvSpPr/>
          <p:nvPr/>
        </p:nvSpPr>
        <p:spPr>
          <a:xfrm>
            <a:off x="1546275" y="2860943"/>
            <a:ext cx="4363246" cy="34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“A lot of people in my field spend an atrocious amount of time on Tumblr and Pinterest, a lot of them do a ludicrous research.  My process is more...organic.”</a:t>
            </a:r>
          </a:p>
        </p:txBody>
      </p:sp>
      <p:sp>
        <p:nvSpPr>
          <p:cNvPr id="94" name="Shape 94"/>
          <p:cNvSpPr/>
          <p:nvPr/>
        </p:nvSpPr>
        <p:spPr>
          <a:xfrm>
            <a:off x="6858613" y="3097925"/>
            <a:ext cx="4363247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Building a treehouse to live in</a:t>
            </a:r>
          </a:p>
        </p:txBody>
      </p:sp>
      <p:sp>
        <p:nvSpPr>
          <p:cNvPr id="95" name="Shape 95"/>
          <p:cNvSpPr/>
          <p:nvPr/>
        </p:nvSpPr>
        <p:spPr>
          <a:xfrm>
            <a:off x="6574882" y="3675631"/>
            <a:ext cx="436324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Made a giant city collage of the French city of Marseilles </a:t>
            </a:r>
          </a:p>
        </p:txBody>
      </p:sp>
      <p:sp>
        <p:nvSpPr>
          <p:cNvPr id="96" name="Shape 96"/>
          <p:cNvSpPr/>
          <p:nvPr/>
        </p:nvSpPr>
        <p:spPr>
          <a:xfrm>
            <a:off x="7620281" y="7083525"/>
            <a:ext cx="436324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Spontaneous when deciding to work on a project</a:t>
            </a:r>
          </a:p>
        </p:txBody>
      </p:sp>
      <p:sp>
        <p:nvSpPr>
          <p:cNvPr id="97" name="Shape 97"/>
          <p:cNvSpPr/>
          <p:nvPr/>
        </p:nvSpPr>
        <p:spPr>
          <a:xfrm>
            <a:off x="6858613" y="4947885"/>
            <a:ext cx="4363247" cy="34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Carved poster into a slab of granite, then built a campfire next to it and then took a photo of it </a:t>
            </a:r>
          </a:p>
        </p:txBody>
      </p:sp>
      <p:sp>
        <p:nvSpPr>
          <p:cNvPr id="98" name="Shape 98"/>
          <p:cNvSpPr/>
          <p:nvPr/>
        </p:nvSpPr>
        <p:spPr>
          <a:xfrm>
            <a:off x="7105690" y="7597017"/>
            <a:ext cx="436324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Superiority over designers who are locked into their methods</a:t>
            </a:r>
          </a:p>
        </p:txBody>
      </p:sp>
      <p:sp>
        <p:nvSpPr>
          <p:cNvPr id="99" name="Shape 99"/>
          <p:cNvSpPr/>
          <p:nvPr/>
        </p:nvSpPr>
        <p:spPr>
          <a:xfrm>
            <a:off x="3312969" y="4888907"/>
            <a:ext cx="436324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“I think it’s more fun to do it yourself.”</a:t>
            </a:r>
          </a:p>
        </p:txBody>
      </p:sp>
      <p:sp>
        <p:nvSpPr>
          <p:cNvPr id="100" name="Shape 100"/>
          <p:cNvSpPr/>
          <p:nvPr/>
        </p:nvSpPr>
        <p:spPr>
          <a:xfrm>
            <a:off x="2076570" y="6993552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Other designers are pissy and don’t like to talk about design process.</a:t>
            </a:r>
          </a:p>
        </p:txBody>
      </p:sp>
      <p:sp>
        <p:nvSpPr>
          <p:cNvPr id="101" name="Shape 101"/>
          <p:cNvSpPr/>
          <p:nvPr/>
        </p:nvSpPr>
        <p:spPr>
          <a:xfrm>
            <a:off x="2168322" y="3919701"/>
            <a:ext cx="436324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“Text is useful for images because you can contextualize.”</a:t>
            </a:r>
          </a:p>
        </p:txBody>
      </p:sp>
      <p:sp>
        <p:nvSpPr>
          <p:cNvPr id="102" name="Shape 102"/>
          <p:cNvSpPr/>
          <p:nvPr/>
        </p:nvSpPr>
        <p:spPr>
          <a:xfrm>
            <a:off x="6858613" y="4386972"/>
            <a:ext cx="4363247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Sends photos of things he’s built</a:t>
            </a:r>
          </a:p>
        </p:txBody>
      </p:sp>
      <p:sp>
        <p:nvSpPr>
          <p:cNvPr id="103" name="Shape 103"/>
          <p:cNvSpPr/>
          <p:nvPr/>
        </p:nvSpPr>
        <p:spPr>
          <a:xfrm>
            <a:off x="7402758" y="3385405"/>
            <a:ext cx="1880998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Uses post-its to brainstorm names</a:t>
            </a:r>
          </a:p>
        </p:txBody>
      </p:sp>
      <p:sp>
        <p:nvSpPr>
          <p:cNvPr id="104" name="Shape 104"/>
          <p:cNvSpPr/>
          <p:nvPr/>
        </p:nvSpPr>
        <p:spPr>
          <a:xfrm>
            <a:off x="8743594" y="2914030"/>
            <a:ext cx="1758951" cy="219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2ECC71"/>
                </a:solidFill>
              </a:rPr>
              <a:t>Doesn’t put stuff in her portfolio</a:t>
            </a:r>
          </a:p>
        </p:txBody>
      </p:sp>
      <p:sp>
        <p:nvSpPr>
          <p:cNvPr id="105" name="Shape 105"/>
          <p:cNvSpPr/>
          <p:nvPr/>
        </p:nvSpPr>
        <p:spPr>
          <a:xfrm>
            <a:off x="1454523" y="7335147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Sharing is all about genuine moments with close family and friends.</a:t>
            </a:r>
          </a:p>
        </p:txBody>
      </p:sp>
      <p:sp>
        <p:nvSpPr>
          <p:cNvPr id="106" name="Shape 106"/>
          <p:cNvSpPr/>
          <p:nvPr/>
        </p:nvSpPr>
        <p:spPr>
          <a:xfrm>
            <a:off x="2820380" y="7984810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Opposed to sharing highly filtered/edited lives</a:t>
            </a:r>
          </a:p>
        </p:txBody>
      </p:sp>
      <p:sp>
        <p:nvSpPr>
          <p:cNvPr id="107" name="Shape 107"/>
          <p:cNvSpPr/>
          <p:nvPr/>
        </p:nvSpPr>
        <p:spPr>
          <a:xfrm>
            <a:off x="7013937" y="3922050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When in Europe, had to wait to get home to share</a:t>
            </a:r>
          </a:p>
        </p:txBody>
      </p:sp>
      <p:sp>
        <p:nvSpPr>
          <p:cNvPr id="108" name="Shape 108"/>
          <p:cNvSpPr/>
          <p:nvPr/>
        </p:nvSpPr>
        <p:spPr>
          <a:xfrm>
            <a:off x="1378787" y="3272863"/>
            <a:ext cx="4546751" cy="34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“I like mobile code updates because it allows me to not be stuck in front of my computer.”</a:t>
            </a:r>
          </a:p>
        </p:txBody>
      </p:sp>
      <p:sp>
        <p:nvSpPr>
          <p:cNvPr id="109" name="Shape 109"/>
          <p:cNvSpPr/>
          <p:nvPr/>
        </p:nvSpPr>
        <p:spPr>
          <a:xfrm>
            <a:off x="8595200" y="6578104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Disgusted by “fake content”</a:t>
            </a:r>
          </a:p>
        </p:txBody>
      </p:sp>
      <p:sp>
        <p:nvSpPr>
          <p:cNvPr id="110" name="Shape 110"/>
          <p:cNvSpPr/>
          <p:nvPr/>
        </p:nvSpPr>
        <p:spPr>
          <a:xfrm>
            <a:off x="1833098" y="6745113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Good design is too time-consuming</a:t>
            </a:r>
          </a:p>
        </p:txBody>
      </p:sp>
      <p:sp>
        <p:nvSpPr>
          <p:cNvPr id="111" name="Shape 111"/>
          <p:cNvSpPr/>
          <p:nvPr/>
        </p:nvSpPr>
        <p:spPr>
          <a:xfrm>
            <a:off x="1332311" y="5167357"/>
            <a:ext cx="4546751" cy="346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BF2B2B"/>
                </a:solidFill>
              </a:rPr>
              <a:t>“So many applications are geared towards superficial content creation that ends up forgotten weeks later.”</a:t>
            </a:r>
          </a:p>
        </p:txBody>
      </p:sp>
      <p:sp>
        <p:nvSpPr>
          <p:cNvPr id="112" name="Shape 112"/>
          <p:cNvSpPr/>
          <p:nvPr/>
        </p:nvSpPr>
        <p:spPr>
          <a:xfrm>
            <a:off x="7138559" y="4695815"/>
            <a:ext cx="3221229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Writes in “x” reminded me of “y” and it makes me think of “z”</a:t>
            </a:r>
          </a:p>
        </p:txBody>
      </p:sp>
      <p:sp>
        <p:nvSpPr>
          <p:cNvPr id="113" name="Shape 113"/>
          <p:cNvSpPr/>
          <p:nvPr/>
        </p:nvSpPr>
        <p:spPr>
          <a:xfrm>
            <a:off x="3649309" y="2619307"/>
            <a:ext cx="2417065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“I love big notebooks and I like extra space.”</a:t>
            </a:r>
          </a:p>
        </p:txBody>
      </p:sp>
      <p:sp>
        <p:nvSpPr>
          <p:cNvPr id="114" name="Shape 114"/>
          <p:cNvSpPr/>
          <p:nvPr/>
        </p:nvSpPr>
        <p:spPr>
          <a:xfrm>
            <a:off x="1870568" y="6479107"/>
            <a:ext cx="4189477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The most important ideas aren’t ideas that you can perfectly illustrate or write</a:t>
            </a:r>
          </a:p>
        </p:txBody>
      </p:sp>
      <p:sp>
        <p:nvSpPr>
          <p:cNvPr id="115" name="Shape 115"/>
          <p:cNvSpPr/>
          <p:nvPr/>
        </p:nvSpPr>
        <p:spPr>
          <a:xfrm>
            <a:off x="2893687" y="8638367"/>
            <a:ext cx="2425574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Ideas are hard to preserve outside the brain</a:t>
            </a:r>
          </a:p>
        </p:txBody>
      </p:sp>
      <p:sp>
        <p:nvSpPr>
          <p:cNvPr id="116" name="Shape 116"/>
          <p:cNvSpPr/>
          <p:nvPr/>
        </p:nvSpPr>
        <p:spPr>
          <a:xfrm>
            <a:off x="1332311" y="7695801"/>
            <a:ext cx="4546751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Coming up with ideas is an internal, not external, process.</a:t>
            </a:r>
          </a:p>
        </p:txBody>
      </p:sp>
      <p:sp>
        <p:nvSpPr>
          <p:cNvPr id="117" name="Shape 117"/>
          <p:cNvSpPr/>
          <p:nvPr/>
        </p:nvSpPr>
        <p:spPr>
          <a:xfrm>
            <a:off x="7267881" y="8327347"/>
            <a:ext cx="4363247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1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3FAAE2"/>
                </a:solidFill>
              </a:rPr>
              <a:t>Proud of status as somebody who breaks the mold</a:t>
            </a:r>
          </a:p>
        </p:txBody>
      </p:sp>
      <p:sp>
        <p:nvSpPr>
          <p:cNvPr id="118" name="Shape 118"/>
          <p:cNvSpPr/>
          <p:nvPr/>
        </p:nvSpPr>
        <p:spPr>
          <a:xfrm>
            <a:off x="7665428" y="8566050"/>
            <a:ext cx="2159636" cy="2199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R="457200" algn="l" defTabSz="457200">
              <a:defRPr sz="1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000">
                <a:solidFill>
                  <a:srgbClr val="DD6900"/>
                </a:solidFill>
              </a:rPr>
              <a:t>Gratitude for spontaneity of inspiration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xfrm>
            <a:off x="1270000" y="290314"/>
            <a:ext cx="10464800" cy="1376669"/>
          </a:xfrm>
          <a:prstGeom prst="rect">
            <a:avLst/>
          </a:prstGeom>
        </p:spPr>
        <p:txBody>
          <a:bodyPr/>
          <a:lstStyle/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S</a:t>
            </a:r>
            <a:r>
              <a:rPr sz="76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AY</a:t>
            </a:r>
            <a:r>
              <a:rPr sz="8100">
                <a:solidFill>
                  <a:srgbClr val="FFFFFF"/>
                </a:solidFill>
                <a:latin typeface="Montserrat-Regular"/>
                <a:ea typeface="Montserrat-Regular"/>
                <a:cs typeface="Montserrat-Regular"/>
                <a:sym typeface="Montserrat-Regular"/>
              </a:rPr>
              <a:t>:</a:t>
            </a:r>
          </a:p>
        </p:txBody>
      </p:sp>
      <p:sp>
        <p:nvSpPr>
          <p:cNvPr id="121" name="Shape 121"/>
          <p:cNvSpPr/>
          <p:nvPr/>
        </p:nvSpPr>
        <p:spPr>
          <a:xfrm>
            <a:off x="4701709" y="5948766"/>
            <a:ext cx="6477742" cy="48624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“Remembering a few anchors of the idea is important”</a:t>
            </a:r>
          </a:p>
        </p:txBody>
      </p:sp>
      <p:sp>
        <p:nvSpPr>
          <p:cNvPr id="122" name="Shape 122"/>
          <p:cNvSpPr/>
          <p:nvPr/>
        </p:nvSpPr>
        <p:spPr>
          <a:xfrm>
            <a:off x="2077290" y="2468771"/>
            <a:ext cx="2324389" cy="48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“Kerning sucks”</a:t>
            </a:r>
          </a:p>
        </p:txBody>
      </p:sp>
      <p:sp>
        <p:nvSpPr>
          <p:cNvPr id="123" name="Shape 123"/>
          <p:cNvSpPr/>
          <p:nvPr/>
        </p:nvSpPr>
        <p:spPr>
          <a:xfrm>
            <a:off x="1540153" y="6621376"/>
            <a:ext cx="10050742" cy="766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“Every time I want to use photoshop or illustrator there is some sort of update that I need to install and it takes 15 minutes.”</a:t>
            </a:r>
          </a:p>
        </p:txBody>
      </p:sp>
      <p:sp>
        <p:nvSpPr>
          <p:cNvPr id="124" name="Shape 124"/>
          <p:cNvSpPr/>
          <p:nvPr/>
        </p:nvSpPr>
        <p:spPr>
          <a:xfrm>
            <a:off x="1631503" y="4595498"/>
            <a:ext cx="8472946" cy="48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2ECC71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2ECC71"/>
                </a:solidFill>
              </a:rPr>
              <a:t>“I know I could use Carousel or the dropbox app, but they kind of suck.”</a:t>
            </a:r>
          </a:p>
        </p:txBody>
      </p:sp>
      <p:sp>
        <p:nvSpPr>
          <p:cNvPr id="125" name="Shape 125"/>
          <p:cNvSpPr/>
          <p:nvPr/>
        </p:nvSpPr>
        <p:spPr>
          <a:xfrm>
            <a:off x="1742975" y="2935080"/>
            <a:ext cx="9645099" cy="766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“A lot of people in my field spend an atrocious amount of time on Tumblr and Pinterest, a lot of them do a ludicrous research.  My process is more...organic.”</a:t>
            </a:r>
          </a:p>
        </p:txBody>
      </p:sp>
      <p:sp>
        <p:nvSpPr>
          <p:cNvPr id="126" name="Shape 126"/>
          <p:cNvSpPr/>
          <p:nvPr/>
        </p:nvSpPr>
        <p:spPr>
          <a:xfrm>
            <a:off x="5648310" y="7417962"/>
            <a:ext cx="5343001" cy="48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“I think it’s more fun to do it yourself.”</a:t>
            </a:r>
          </a:p>
        </p:txBody>
      </p:sp>
      <p:sp>
        <p:nvSpPr>
          <p:cNvPr id="127" name="Shape 127"/>
          <p:cNvSpPr/>
          <p:nvPr/>
        </p:nvSpPr>
        <p:spPr>
          <a:xfrm>
            <a:off x="3118030" y="5275501"/>
            <a:ext cx="8472946" cy="48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3FAAE2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3FAAE2"/>
                </a:solidFill>
              </a:rPr>
              <a:t>“Text is useful for images because you can contextualize.”</a:t>
            </a:r>
          </a:p>
        </p:txBody>
      </p:sp>
      <p:sp>
        <p:nvSpPr>
          <p:cNvPr id="128" name="Shape 128"/>
          <p:cNvSpPr/>
          <p:nvPr/>
        </p:nvSpPr>
        <p:spPr>
          <a:xfrm>
            <a:off x="1372736" y="3845644"/>
            <a:ext cx="10050743" cy="76697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12700" dir="1800000">
              <a:srgbClr val="FFFFFF">
                <a:alpha val="75527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 algn="l">
              <a:defRPr sz="2000">
                <a:solidFill>
                  <a:srgbClr val="BF2B2B"/>
                </a:solidFill>
                <a:latin typeface="Neutra Text Alt"/>
                <a:ea typeface="Neutra Text Alt"/>
                <a:cs typeface="Neutra Text Alt"/>
                <a:sym typeface="Neutra Tex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“I like mobile code updates because it allows me to not be stuck in front of my computer.”</a:t>
            </a:r>
          </a:p>
        </p:txBody>
      </p:sp>
      <p:sp>
        <p:nvSpPr>
          <p:cNvPr id="129" name="Shape 129"/>
          <p:cNvSpPr/>
          <p:nvPr/>
        </p:nvSpPr>
        <p:spPr>
          <a:xfrm>
            <a:off x="1270000" y="8033486"/>
            <a:ext cx="10050742" cy="7669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l">
              <a:defRPr sz="2000">
                <a:solidFill>
                  <a:srgbClr val="BF2B2B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BF2B2B"/>
                </a:solidFill>
              </a:rPr>
              <a:t>“So many applications are geared towards superficial content creation that ends up forgotten weeks later.”</a:t>
            </a:r>
          </a:p>
        </p:txBody>
      </p:sp>
      <p:sp>
        <p:nvSpPr>
          <p:cNvPr id="130" name="Shape 130"/>
          <p:cNvSpPr/>
          <p:nvPr/>
        </p:nvSpPr>
        <p:spPr>
          <a:xfrm>
            <a:off x="6391800" y="2400936"/>
            <a:ext cx="5343000" cy="486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marR="457200" algn="l" defTabSz="457200">
              <a:defRPr sz="2000">
                <a:solidFill>
                  <a:srgbClr val="DD6900"/>
                </a:solidFill>
                <a:latin typeface="Neutra Text Light Alt"/>
                <a:ea typeface="Neutra Text Light Alt"/>
                <a:cs typeface="Neutra Text Light Alt"/>
                <a:sym typeface="Neutra Text Light Al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DD6900"/>
                </a:solidFill>
              </a:rPr>
              <a:t>“I love big notebooks and I like extra space.”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